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560" y="-96"/>
      </p:cViewPr>
      <p:guideLst>
        <p:guide orient="horz" pos="2160"/>
        <p:guide pos="2880"/>
      </p:guideLst>
    </p:cSldViewPr>
  </p:slideViewPr>
  <p:notesTextViewPr>
    <p:cViewPr>
      <p:scale>
        <a:sx n="1" d="1"/>
        <a:sy n="1" d="1"/>
      </p:scale>
      <p:origin x="0" y="0"/>
    </p:cViewPr>
  </p:notesTextViewPr>
  <p:sorterViewPr>
    <p:cViewPr>
      <p:scale>
        <a:sx n="100" d="100"/>
        <a:sy n="100" d="100"/>
      </p:scale>
      <p:origin x="0" y="18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5AF762D-82F0-4DCE-ACDD-31546BBE2D16}"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1DE63C-84D9-49FA-9A86-E45B5AAFDBD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5AF762D-82F0-4DCE-ACDD-31546BBE2D16}"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1DE63C-84D9-49FA-9A86-E45B5AAFDBD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5AF762D-82F0-4DCE-ACDD-31546BBE2D16}"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1DE63C-84D9-49FA-9A86-E45B5AAFDBDD}"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5AF762D-82F0-4DCE-ACDD-31546BBE2D16}"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1DE63C-84D9-49FA-9A86-E45B5AAFDBDD}"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AF762D-82F0-4DCE-ACDD-31546BBE2D16}"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1DE63C-84D9-49FA-9A86-E45B5AAFDBD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5AF762D-82F0-4DCE-ACDD-31546BBE2D16}" type="datetimeFigureOut">
              <a:rPr lang="ru-RU" smtClean="0"/>
              <a:t>27.02.2013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1DE63C-84D9-49FA-9A86-E45B5AAFDBDD}"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5AF762D-82F0-4DCE-ACDD-31546BBE2D16}" type="datetimeFigureOut">
              <a:rPr lang="ru-RU" smtClean="0"/>
              <a:t>27.02.2013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E1DE63C-84D9-49FA-9A86-E45B5AAFDBD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5AF762D-82F0-4DCE-ACDD-31546BBE2D16}" type="datetimeFigureOut">
              <a:rPr lang="ru-RU" smtClean="0"/>
              <a:t>27.02.2013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E1DE63C-84D9-49FA-9A86-E45B5AAFDBD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5AF762D-82F0-4DCE-ACDD-31546BBE2D16}" type="datetimeFigureOut">
              <a:rPr lang="ru-RU" smtClean="0"/>
              <a:t>27.02.2013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E1DE63C-84D9-49FA-9A86-E45B5AAFDBD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5AF762D-82F0-4DCE-ACDD-31546BBE2D16}" type="datetimeFigureOut">
              <a:rPr lang="ru-RU" smtClean="0"/>
              <a:t>27.02.2013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1DE63C-84D9-49FA-9A86-E45B5AAFDBDD}"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AF762D-82F0-4DCE-ACDD-31546BBE2D16}" type="datetimeFigureOut">
              <a:rPr lang="ru-RU" smtClean="0"/>
              <a:t>27.02.2013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1DE63C-84D9-49FA-9A86-E45B5AAFDBDD}"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5AF762D-82F0-4DCE-ACDD-31546BBE2D16}" type="datetimeFigureOut">
              <a:rPr lang="ru-RU" smtClean="0"/>
              <a:t>27.02.2013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E1DE63C-84D9-49FA-9A86-E45B5AAFDBDD}"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204864"/>
            <a:ext cx="8260672" cy="1039427"/>
          </a:xfrm>
        </p:spPr>
        <p:txBody>
          <a:bodyPr>
            <a:noAutofit/>
          </a:bodyPr>
          <a:lstStyle/>
          <a:p>
            <a:r>
              <a:rPr lang="ru-RU" sz="8800" dirty="0" smtClean="0">
                <a:solidFill>
                  <a:srgbClr val="002060"/>
                </a:solidFill>
              </a:rPr>
              <a:t>Голубцы овощные</a:t>
            </a:r>
            <a:endParaRPr lang="ru-RU" sz="8800" dirty="0">
              <a:solidFill>
                <a:srgbClr val="002060"/>
              </a:solidFill>
            </a:endParaRPr>
          </a:p>
        </p:txBody>
      </p:sp>
    </p:spTree>
    <p:extLst>
      <p:ext uri="{BB962C8B-B14F-4D97-AF65-F5344CB8AC3E}">
        <p14:creationId xmlns:p14="http://schemas.microsoft.com/office/powerpoint/2010/main" val="1183787376"/>
      </p:ext>
    </p:extLst>
  </p:cSld>
  <p:clrMapOvr>
    <a:masterClrMapping/>
  </p:clrMapOvr>
  <p:transition spd="slow" advTm="248">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9</a:t>
            </a:r>
            <a:endParaRPr lang="ru-RU" dirty="0"/>
          </a:p>
        </p:txBody>
      </p:sp>
      <p:sp>
        <p:nvSpPr>
          <p:cNvPr id="3" name="Объект 2"/>
          <p:cNvSpPr>
            <a:spLocks noGrp="1"/>
          </p:cNvSpPr>
          <p:nvPr>
            <p:ph sz="quarter" idx="13"/>
          </p:nvPr>
        </p:nvSpPr>
        <p:spPr/>
        <p:txBody>
          <a:bodyPr>
            <a:normAutofit lnSpcReduction="10000"/>
          </a:bodyPr>
          <a:lstStyle/>
          <a:p>
            <a:r>
              <a:rPr lang="ru-RU" sz="3200" dirty="0"/>
              <a:t>Обрабатываем лук и морковь Измельчаем очищенный лук. Трем на крупной терке морковь. Не соединяем их!</a:t>
            </a:r>
          </a:p>
          <a:p>
            <a:endParaRPr lang="ru-RU" dirty="0"/>
          </a:p>
        </p:txBody>
      </p:sp>
      <p:pic>
        <p:nvPicPr>
          <p:cNvPr id="5" name="Объект 4"/>
          <p:cNvPicPr>
            <a:picLocks noGrp="1"/>
          </p:cNvPicPr>
          <p:nvPr>
            <p:ph sz="quarter" idx="14"/>
          </p:nvPr>
        </p:nvPicPr>
        <p:blipFill>
          <a:blip r:embed="rId2"/>
          <a:stretch>
            <a:fillRect/>
          </a:stretch>
        </p:blipFill>
        <p:spPr>
          <a:xfrm>
            <a:off x="4427984" y="2492896"/>
            <a:ext cx="4248472" cy="3744416"/>
          </a:xfrm>
          <a:prstGeom prst="rect">
            <a:avLst/>
          </a:prstGeom>
        </p:spPr>
      </p:pic>
    </p:spTree>
    <p:extLst>
      <p:ext uri="{BB962C8B-B14F-4D97-AF65-F5344CB8AC3E}">
        <p14:creationId xmlns:p14="http://schemas.microsoft.com/office/powerpoint/2010/main" val="3990533685"/>
      </p:ext>
    </p:extLst>
  </p:cSld>
  <p:clrMapOvr>
    <a:masterClrMapping/>
  </p:clrMapOvr>
  <mc:AlternateContent xmlns:mc="http://schemas.openxmlformats.org/markup-compatibility/2006">
    <mc:Choice xmlns:p14="http://schemas.microsoft.com/office/powerpoint/2010/main" Requires="p14">
      <p:transition spd="slow" p14:dur="1600" advTm="3798">
        <p14:gallery dir="l"/>
      </p:transition>
    </mc:Choice>
    <mc:Fallback>
      <p:transition spd="slow" advTm="3798">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10</a:t>
            </a:r>
            <a:endParaRPr lang="ru-RU" dirty="0"/>
          </a:p>
        </p:txBody>
      </p:sp>
      <p:sp>
        <p:nvSpPr>
          <p:cNvPr id="3" name="Объект 2"/>
          <p:cNvSpPr>
            <a:spLocks noGrp="1"/>
          </p:cNvSpPr>
          <p:nvPr>
            <p:ph sz="quarter" idx="13"/>
          </p:nvPr>
        </p:nvSpPr>
        <p:spPr/>
        <p:txBody>
          <a:bodyPr>
            <a:normAutofit lnSpcReduction="10000"/>
          </a:bodyPr>
          <a:lstStyle/>
          <a:p>
            <a:r>
              <a:rPr lang="ru-RU" dirty="0"/>
              <a:t>Обжариваем лук и морковь На заранее подогретой и промасленной сковороде обжариваем измельченный лук (приблизительно 2 минуты). Туда же добавляется морковь и жарится еще 3-4 минуты.</a:t>
            </a:r>
          </a:p>
          <a:p>
            <a:endParaRPr lang="ru-RU" dirty="0"/>
          </a:p>
        </p:txBody>
      </p:sp>
      <p:pic>
        <p:nvPicPr>
          <p:cNvPr id="5" name="Объект 4"/>
          <p:cNvPicPr>
            <a:picLocks noGrp="1"/>
          </p:cNvPicPr>
          <p:nvPr>
            <p:ph sz="quarter" idx="14"/>
          </p:nvPr>
        </p:nvPicPr>
        <p:blipFill>
          <a:blip r:embed="rId2"/>
          <a:stretch>
            <a:fillRect/>
          </a:stretch>
        </p:blipFill>
        <p:spPr>
          <a:xfrm>
            <a:off x="4716016" y="2636912"/>
            <a:ext cx="4248472" cy="3672408"/>
          </a:xfrm>
          <a:prstGeom prst="rect">
            <a:avLst/>
          </a:prstGeom>
        </p:spPr>
      </p:pic>
    </p:spTree>
    <p:extLst>
      <p:ext uri="{BB962C8B-B14F-4D97-AF65-F5344CB8AC3E}">
        <p14:creationId xmlns:p14="http://schemas.microsoft.com/office/powerpoint/2010/main" val="3925429821"/>
      </p:ext>
    </p:extLst>
  </p:cSld>
  <p:clrMapOvr>
    <a:masterClrMapping/>
  </p:clrMapOvr>
  <mc:AlternateContent xmlns:mc="http://schemas.openxmlformats.org/markup-compatibility/2006">
    <mc:Choice xmlns:p14="http://schemas.microsoft.com/office/powerpoint/2010/main" Requires="p14">
      <p:transition spd="slow" p14:dur="3000" advTm="3169">
        <p14:shred/>
      </p:transition>
    </mc:Choice>
    <mc:Fallback>
      <p:transition spd="slow" advTm="3169">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11</a:t>
            </a:r>
            <a:endParaRPr lang="ru-RU" dirty="0"/>
          </a:p>
        </p:txBody>
      </p:sp>
      <p:sp>
        <p:nvSpPr>
          <p:cNvPr id="3" name="Объект 2"/>
          <p:cNvSpPr>
            <a:spLocks noGrp="1"/>
          </p:cNvSpPr>
          <p:nvPr>
            <p:ph sz="quarter" idx="13"/>
          </p:nvPr>
        </p:nvSpPr>
        <p:spPr/>
        <p:txBody>
          <a:bodyPr>
            <a:normAutofit lnSpcReduction="10000"/>
          </a:bodyPr>
          <a:lstStyle/>
          <a:p>
            <a:r>
              <a:rPr lang="ru-RU" dirty="0"/>
              <a:t>Жарим грибы Выкладываем обжаренные лук с морковью из сковороды, в отдельную миску. В освободившуюся сковороду (на то же масло) кладем измельченные грибы.</a:t>
            </a:r>
          </a:p>
          <a:p>
            <a:endParaRPr lang="ru-RU" dirty="0"/>
          </a:p>
        </p:txBody>
      </p:sp>
      <p:pic>
        <p:nvPicPr>
          <p:cNvPr id="5" name="Объект 4"/>
          <p:cNvPicPr>
            <a:picLocks noGrp="1"/>
          </p:cNvPicPr>
          <p:nvPr>
            <p:ph sz="quarter" idx="14"/>
          </p:nvPr>
        </p:nvPicPr>
        <p:blipFill>
          <a:blip r:embed="rId2"/>
          <a:stretch>
            <a:fillRect/>
          </a:stretch>
        </p:blipFill>
        <p:spPr>
          <a:xfrm>
            <a:off x="4645024" y="2348881"/>
            <a:ext cx="4103439" cy="3487564"/>
          </a:xfrm>
          <a:prstGeom prst="rect">
            <a:avLst/>
          </a:prstGeom>
        </p:spPr>
      </p:pic>
    </p:spTree>
    <p:extLst>
      <p:ext uri="{BB962C8B-B14F-4D97-AF65-F5344CB8AC3E}">
        <p14:creationId xmlns:p14="http://schemas.microsoft.com/office/powerpoint/2010/main" val="407100026"/>
      </p:ext>
    </p:extLst>
  </p:cSld>
  <p:clrMapOvr>
    <a:masterClrMapping/>
  </p:clrMapOvr>
  <mc:AlternateContent xmlns:mc="http://schemas.openxmlformats.org/markup-compatibility/2006">
    <mc:Choice xmlns:p14="http://schemas.microsoft.com/office/powerpoint/2010/main" Requires="p14">
      <p:transition spd="slow" p14:dur="4400" advTm="2067">
        <p14:honeycomb/>
      </p:transition>
    </mc:Choice>
    <mc:Fallback>
      <p:transition spd="slow" advTm="2067">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12</a:t>
            </a:r>
            <a:endParaRPr lang="ru-RU" dirty="0"/>
          </a:p>
        </p:txBody>
      </p:sp>
      <p:sp>
        <p:nvSpPr>
          <p:cNvPr id="3" name="Объект 2"/>
          <p:cNvSpPr>
            <a:spLocks noGrp="1"/>
          </p:cNvSpPr>
          <p:nvPr>
            <p:ph sz="quarter" idx="13"/>
          </p:nvPr>
        </p:nvSpPr>
        <p:spPr/>
        <p:txBody>
          <a:bodyPr/>
          <a:lstStyle/>
          <a:p>
            <a:r>
              <a:rPr lang="ru-RU" dirty="0"/>
              <a:t>Перемешиваем ингредиенты Кладем в общую емкость: рис, грибы, лук с морковью, чеснок, молотый черный перец, зелень, 1-2 стол. ложки томатной пасты. Все тщательно перемешиваем.</a:t>
            </a:r>
          </a:p>
          <a:p>
            <a:endParaRPr lang="ru-RU" dirty="0"/>
          </a:p>
        </p:txBody>
      </p:sp>
      <p:pic>
        <p:nvPicPr>
          <p:cNvPr id="5" name="Объект 4"/>
          <p:cNvPicPr>
            <a:picLocks noGrp="1"/>
          </p:cNvPicPr>
          <p:nvPr>
            <p:ph sz="quarter" idx="14"/>
          </p:nvPr>
        </p:nvPicPr>
        <p:blipFill>
          <a:blip r:embed="rId2"/>
          <a:stretch>
            <a:fillRect/>
          </a:stretch>
        </p:blipFill>
        <p:spPr>
          <a:xfrm>
            <a:off x="4572000" y="2564904"/>
            <a:ext cx="4320480" cy="3672408"/>
          </a:xfrm>
          <a:prstGeom prst="rect">
            <a:avLst/>
          </a:prstGeom>
        </p:spPr>
      </p:pic>
    </p:spTree>
    <p:extLst>
      <p:ext uri="{BB962C8B-B14F-4D97-AF65-F5344CB8AC3E}">
        <p14:creationId xmlns:p14="http://schemas.microsoft.com/office/powerpoint/2010/main" val="2943560736"/>
      </p:ext>
    </p:extLst>
  </p:cSld>
  <p:clrMapOvr>
    <a:masterClrMapping/>
  </p:clrMapOvr>
  <mc:AlternateContent xmlns:mc="http://schemas.openxmlformats.org/markup-compatibility/2006">
    <mc:Choice xmlns:p14="http://schemas.microsoft.com/office/powerpoint/2010/main" Requires="p14">
      <p:transition spd="slow" p14:dur="4000" advTm="1393">
        <p14:vortex dir="r"/>
      </p:transition>
    </mc:Choice>
    <mc:Fallback>
      <p:transition spd="slow" advTm="1393">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13</a:t>
            </a:r>
            <a:endParaRPr lang="ru-RU" dirty="0"/>
          </a:p>
        </p:txBody>
      </p:sp>
      <p:sp>
        <p:nvSpPr>
          <p:cNvPr id="3" name="Объект 2"/>
          <p:cNvSpPr>
            <a:spLocks noGrp="1"/>
          </p:cNvSpPr>
          <p:nvPr>
            <p:ph sz="quarter" idx="13"/>
          </p:nvPr>
        </p:nvSpPr>
        <p:spPr/>
        <p:txBody>
          <a:bodyPr/>
          <a:lstStyle/>
          <a:p>
            <a:r>
              <a:rPr lang="ru-RU" dirty="0"/>
              <a:t>Фаршируем капустные листья На середину расстеленного, капустного листа кладем 1,5-2 стол. ложки начинки и заворачиваем голубцы.</a:t>
            </a:r>
          </a:p>
          <a:p>
            <a:endParaRPr lang="ru-RU" dirty="0"/>
          </a:p>
        </p:txBody>
      </p:sp>
      <p:pic>
        <p:nvPicPr>
          <p:cNvPr id="5" name="Объект 4"/>
          <p:cNvPicPr>
            <a:picLocks noGrp="1"/>
          </p:cNvPicPr>
          <p:nvPr>
            <p:ph sz="quarter" idx="14"/>
          </p:nvPr>
        </p:nvPicPr>
        <p:blipFill>
          <a:blip r:embed="rId2"/>
          <a:stretch>
            <a:fillRect/>
          </a:stretch>
        </p:blipFill>
        <p:spPr>
          <a:xfrm>
            <a:off x="4717441" y="2636912"/>
            <a:ext cx="4392488" cy="3456384"/>
          </a:xfrm>
          <a:prstGeom prst="rect">
            <a:avLst/>
          </a:prstGeom>
        </p:spPr>
      </p:pic>
    </p:spTree>
    <p:extLst>
      <p:ext uri="{BB962C8B-B14F-4D97-AF65-F5344CB8AC3E}">
        <p14:creationId xmlns:p14="http://schemas.microsoft.com/office/powerpoint/2010/main" val="2775335907"/>
      </p:ext>
    </p:extLst>
  </p:cSld>
  <p:clrMapOvr>
    <a:masterClrMapping/>
  </p:clrMapOvr>
  <mc:AlternateContent xmlns:mc="http://schemas.openxmlformats.org/markup-compatibility/2006">
    <mc:Choice xmlns:p14="http://schemas.microsoft.com/office/powerpoint/2010/main" Requires="p14">
      <p:transition spd="slow" advTm="3390">
        <p14:flash/>
      </p:transition>
    </mc:Choice>
    <mc:Fallback>
      <p:transition spd="slow" advTm="339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14</a:t>
            </a:r>
            <a:endParaRPr lang="ru-RU" dirty="0"/>
          </a:p>
        </p:txBody>
      </p:sp>
      <p:sp>
        <p:nvSpPr>
          <p:cNvPr id="3" name="Объект 2"/>
          <p:cNvSpPr>
            <a:spLocks noGrp="1"/>
          </p:cNvSpPr>
          <p:nvPr>
            <p:ph sz="quarter" idx="13"/>
          </p:nvPr>
        </p:nvSpPr>
        <p:spPr/>
        <p:txBody>
          <a:bodyPr/>
          <a:lstStyle/>
          <a:p>
            <a:r>
              <a:rPr lang="ru-RU" dirty="0"/>
              <a:t>Обжариваем голубцы Получившиеся голубцы обжариваем в небольшом количестве растительного масла (на среднем огне), в течение 2 минут.</a:t>
            </a:r>
          </a:p>
          <a:p>
            <a:endParaRPr lang="ru-RU" dirty="0"/>
          </a:p>
        </p:txBody>
      </p:sp>
      <p:pic>
        <p:nvPicPr>
          <p:cNvPr id="5" name="Объект 4"/>
          <p:cNvPicPr>
            <a:picLocks noGrp="1"/>
          </p:cNvPicPr>
          <p:nvPr>
            <p:ph sz="quarter" idx="14"/>
          </p:nvPr>
        </p:nvPicPr>
        <p:blipFill>
          <a:blip r:embed="rId2"/>
          <a:stretch>
            <a:fillRect/>
          </a:stretch>
        </p:blipFill>
        <p:spPr>
          <a:xfrm>
            <a:off x="4645024" y="2708920"/>
            <a:ext cx="4319463" cy="3456384"/>
          </a:xfrm>
          <a:prstGeom prst="rect">
            <a:avLst/>
          </a:prstGeom>
        </p:spPr>
      </p:pic>
    </p:spTree>
    <p:extLst>
      <p:ext uri="{BB962C8B-B14F-4D97-AF65-F5344CB8AC3E}">
        <p14:creationId xmlns:p14="http://schemas.microsoft.com/office/powerpoint/2010/main" val="245662468"/>
      </p:ext>
    </p:extLst>
  </p:cSld>
  <p:clrMapOvr>
    <a:masterClrMapping/>
  </p:clrMapOvr>
  <mc:AlternateContent xmlns:mc="http://schemas.openxmlformats.org/markup-compatibility/2006">
    <mc:Choice xmlns:p14="http://schemas.microsoft.com/office/powerpoint/2010/main" Requires="p14">
      <p:transition spd="slow" p14:dur="1200" advTm="4145">
        <p14:flip dir="r"/>
      </p:transition>
    </mc:Choice>
    <mc:Fallback>
      <p:transition spd="slow" advTm="414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15</a:t>
            </a:r>
            <a:endParaRPr lang="ru-RU" dirty="0"/>
          </a:p>
        </p:txBody>
      </p:sp>
      <p:sp>
        <p:nvSpPr>
          <p:cNvPr id="3" name="Объект 2"/>
          <p:cNvSpPr>
            <a:spLocks noGrp="1"/>
          </p:cNvSpPr>
          <p:nvPr>
            <p:ph sz="quarter" idx="13"/>
          </p:nvPr>
        </p:nvSpPr>
        <p:spPr/>
        <p:txBody>
          <a:bodyPr/>
          <a:lstStyle/>
          <a:p>
            <a:r>
              <a:rPr lang="ru-RU" dirty="0"/>
              <a:t>Готовим «рассол» Воду, томатную пасту и соль перемешиваем вместе. </a:t>
            </a:r>
          </a:p>
          <a:p>
            <a:endParaRPr lang="ru-RU" dirty="0"/>
          </a:p>
        </p:txBody>
      </p:sp>
      <p:pic>
        <p:nvPicPr>
          <p:cNvPr id="5" name="Объект 4"/>
          <p:cNvPicPr>
            <a:picLocks noGrp="1"/>
          </p:cNvPicPr>
          <p:nvPr>
            <p:ph sz="quarter" idx="14"/>
          </p:nvPr>
        </p:nvPicPr>
        <p:blipFill>
          <a:blip r:embed="rId2"/>
          <a:stretch>
            <a:fillRect/>
          </a:stretch>
        </p:blipFill>
        <p:spPr>
          <a:xfrm>
            <a:off x="4572000" y="2996952"/>
            <a:ext cx="3822700" cy="2538272"/>
          </a:xfrm>
          <a:prstGeom prst="rect">
            <a:avLst/>
          </a:prstGeom>
        </p:spPr>
      </p:pic>
    </p:spTree>
    <p:extLst>
      <p:ext uri="{BB962C8B-B14F-4D97-AF65-F5344CB8AC3E}">
        <p14:creationId xmlns:p14="http://schemas.microsoft.com/office/powerpoint/2010/main" val="3854240569"/>
      </p:ext>
    </p:extLst>
  </p:cSld>
  <p:clrMapOvr>
    <a:masterClrMapping/>
  </p:clrMapOvr>
  <mc:AlternateContent xmlns:mc="http://schemas.openxmlformats.org/markup-compatibility/2006">
    <mc:Choice xmlns:p14="http://schemas.microsoft.com/office/powerpoint/2010/main" Requires="p14">
      <p:transition spd="slow" p14:dur="2000" advTm="3156"/>
    </mc:Choice>
    <mc:Fallback>
      <p:transition spd="slow" advTm="315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шаг 16</a:t>
            </a:r>
            <a:r>
              <a:rPr lang="ru-RU" dirty="0"/>
              <a:t/>
            </a:r>
            <a:br>
              <a:rPr lang="ru-RU" dirty="0"/>
            </a:br>
            <a:endParaRPr lang="ru-RU" dirty="0"/>
          </a:p>
        </p:txBody>
      </p:sp>
      <p:sp>
        <p:nvSpPr>
          <p:cNvPr id="3" name="Объект 2"/>
          <p:cNvSpPr>
            <a:spLocks noGrp="1"/>
          </p:cNvSpPr>
          <p:nvPr>
            <p:ph sz="quarter" idx="13"/>
          </p:nvPr>
        </p:nvSpPr>
        <p:spPr/>
        <p:txBody>
          <a:bodyPr>
            <a:normAutofit fontScale="92500"/>
          </a:bodyPr>
          <a:lstStyle/>
          <a:p>
            <a:r>
              <a:rPr lang="ru-RU" dirty="0"/>
              <a:t>Заливаем голубцы рассолом и тушим до готовности  Голубцы помещаем в кастрюлю или чугунную сковороду с высокими краями, заливаем рассолом и после закипания уменьшаем огонь. Томим голубцы 30-40 минут.</a:t>
            </a:r>
          </a:p>
          <a:p>
            <a:endParaRPr lang="ru-RU" dirty="0"/>
          </a:p>
        </p:txBody>
      </p:sp>
      <p:pic>
        <p:nvPicPr>
          <p:cNvPr id="5" name="Объект 4"/>
          <p:cNvPicPr>
            <a:picLocks noGrp="1"/>
          </p:cNvPicPr>
          <p:nvPr>
            <p:ph sz="quarter" idx="14"/>
          </p:nvPr>
        </p:nvPicPr>
        <p:blipFill>
          <a:blip r:embed="rId2"/>
          <a:stretch>
            <a:fillRect/>
          </a:stretch>
        </p:blipFill>
        <p:spPr>
          <a:xfrm>
            <a:off x="4645024" y="2564904"/>
            <a:ext cx="4175447" cy="3672407"/>
          </a:xfrm>
          <a:prstGeom prst="rect">
            <a:avLst/>
          </a:prstGeom>
        </p:spPr>
      </p:pic>
    </p:spTree>
    <p:extLst>
      <p:ext uri="{BB962C8B-B14F-4D97-AF65-F5344CB8AC3E}">
        <p14:creationId xmlns:p14="http://schemas.microsoft.com/office/powerpoint/2010/main" val="1909884160"/>
      </p:ext>
    </p:extLst>
  </p:cSld>
  <p:clrMapOvr>
    <a:masterClrMapping/>
  </p:clrMapOvr>
  <mc:AlternateContent xmlns:mc="http://schemas.openxmlformats.org/markup-compatibility/2006">
    <mc:Choice xmlns:p14="http://schemas.microsoft.com/office/powerpoint/2010/main" Requires="p14">
      <p:transition spd="slow" p14:dur="2000" advTm="2559"/>
    </mc:Choice>
    <mc:Fallback>
      <p:transition spd="slow" advTm="255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17</a:t>
            </a:r>
            <a:endParaRPr lang="ru-RU" dirty="0"/>
          </a:p>
        </p:txBody>
      </p:sp>
      <p:sp>
        <p:nvSpPr>
          <p:cNvPr id="3" name="Объект 2"/>
          <p:cNvSpPr>
            <a:spLocks noGrp="1"/>
          </p:cNvSpPr>
          <p:nvPr>
            <p:ph sz="quarter" idx="13"/>
          </p:nvPr>
        </p:nvSpPr>
        <p:spPr/>
        <p:txBody>
          <a:bodyPr>
            <a:normAutofit fontScale="70000" lnSpcReduction="20000"/>
          </a:bodyPr>
          <a:lstStyle/>
          <a:p>
            <a:r>
              <a:rPr lang="ru-RU" dirty="0"/>
              <a:t>Подаем голубцы овощные  </a:t>
            </a:r>
            <a:r>
              <a:rPr lang="ru-RU" dirty="0" err="1"/>
              <a:t>Овощные</a:t>
            </a:r>
            <a:r>
              <a:rPr lang="ru-RU" dirty="0"/>
              <a:t> голубцы – прекрасное разнообразие постного и вегетарианского стола. Это угощение легко съедается в летнюю жару, удачно в сочетании со свежими овощами, зеленью или как отдельное блюдо. Голубцы овощные можно подать со сметаной или майонезом, тогда они будут очень сытными. Малое количество калорий делает этот рецепт подходящим для диетического питания.</a:t>
            </a:r>
          </a:p>
          <a:p>
            <a:endParaRPr lang="ru-RU" dirty="0"/>
          </a:p>
        </p:txBody>
      </p:sp>
      <p:pic>
        <p:nvPicPr>
          <p:cNvPr id="5" name="Объект 4"/>
          <p:cNvPicPr>
            <a:picLocks noGrp="1"/>
          </p:cNvPicPr>
          <p:nvPr>
            <p:ph sz="quarter" idx="14"/>
          </p:nvPr>
        </p:nvPicPr>
        <p:blipFill>
          <a:blip r:embed="rId2"/>
          <a:stretch>
            <a:fillRect/>
          </a:stretch>
        </p:blipFill>
        <p:spPr>
          <a:xfrm>
            <a:off x="4645025" y="3129972"/>
            <a:ext cx="3822700" cy="2545918"/>
          </a:xfrm>
          <a:prstGeom prst="rect">
            <a:avLst/>
          </a:prstGeom>
        </p:spPr>
      </p:pic>
    </p:spTree>
    <p:extLst>
      <p:ext uri="{BB962C8B-B14F-4D97-AF65-F5344CB8AC3E}">
        <p14:creationId xmlns:p14="http://schemas.microsoft.com/office/powerpoint/2010/main" val="498459810"/>
      </p:ext>
    </p:extLst>
  </p:cSld>
  <p:clrMapOvr>
    <a:masterClrMapping/>
  </p:clrMapOvr>
  <mc:AlternateContent xmlns:mc="http://schemas.openxmlformats.org/markup-compatibility/2006">
    <mc:Choice xmlns:p14="http://schemas.microsoft.com/office/powerpoint/2010/main" Requires="p14">
      <p:transition spd="slow" p14:dur="1500" advTm="2561">
        <p:split orient="vert"/>
      </p:transition>
    </mc:Choice>
    <mc:Fallback>
      <p:transition spd="slow" advTm="2561">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5250912"/>
          </a:xfrm>
        </p:spPr>
        <p:txBody>
          <a:bodyPr>
            <a:normAutofit fontScale="90000"/>
          </a:bodyPr>
          <a:lstStyle/>
          <a:p>
            <a:r>
              <a:rPr lang="ru-RU" dirty="0"/>
              <a:t> </a:t>
            </a:r>
            <a:br>
              <a:rPr lang="ru-RU" dirty="0"/>
            </a:br>
            <a:r>
              <a:rPr lang="ru-RU" sz="10700" dirty="0">
                <a:solidFill>
                  <a:srgbClr val="FF0000"/>
                </a:solidFill>
              </a:rPr>
              <a:t>Приятного аппетита!</a:t>
            </a:r>
            <a:r>
              <a:rPr lang="ru-RU" sz="10700" dirty="0"/>
              <a:t/>
            </a:r>
            <a:br>
              <a:rPr lang="ru-RU" sz="10700" dirty="0"/>
            </a:br>
            <a:r>
              <a:rPr lang="ru-RU" dirty="0"/>
              <a:t> </a:t>
            </a:r>
            <a:br>
              <a:rPr lang="ru-RU" dirty="0"/>
            </a:br>
            <a:r>
              <a:rPr lang="ru-RU" dirty="0"/>
              <a:t>Приятного аппетита!</a:t>
            </a:r>
            <a:br>
              <a:rPr lang="ru-RU" dirty="0"/>
            </a:br>
            <a:r>
              <a:rPr lang="ru-RU" dirty="0"/>
              <a:t> </a:t>
            </a:r>
            <a:br>
              <a:rPr lang="ru-RU" dirty="0"/>
            </a:br>
            <a:r>
              <a:rPr lang="ru-RU" dirty="0"/>
              <a:t>Приятного аппетита!</a:t>
            </a:r>
          </a:p>
        </p:txBody>
      </p:sp>
    </p:spTree>
    <p:extLst>
      <p:ext uri="{BB962C8B-B14F-4D97-AF65-F5344CB8AC3E}">
        <p14:creationId xmlns:p14="http://schemas.microsoft.com/office/powerpoint/2010/main" val="1240029310"/>
      </p:ext>
    </p:extLst>
  </p:cSld>
  <p:clrMapOvr>
    <a:masterClrMapping/>
  </p:clrMapOvr>
  <mc:AlternateContent xmlns:mc="http://schemas.openxmlformats.org/markup-compatibility/2006">
    <mc:Choice xmlns:p14="http://schemas.microsoft.com/office/powerpoint/2010/main" Requires="p14">
      <p:transition spd="slow" p14:dur="3400" advTm="6705">
        <p14:reveal/>
      </p:transition>
    </mc:Choice>
    <mc:Fallback>
      <p:transition spd="slow" advTm="6705">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1</a:t>
            </a:r>
            <a:endParaRPr lang="ru-RU" dirty="0"/>
          </a:p>
        </p:txBody>
      </p:sp>
      <p:sp>
        <p:nvSpPr>
          <p:cNvPr id="3" name="Объект 2"/>
          <p:cNvSpPr>
            <a:spLocks noGrp="1"/>
          </p:cNvSpPr>
          <p:nvPr>
            <p:ph sz="quarter" idx="13"/>
          </p:nvPr>
        </p:nvSpPr>
        <p:spPr>
          <a:xfrm>
            <a:off x="683568" y="2780928"/>
            <a:ext cx="3822192" cy="3447288"/>
          </a:xfrm>
        </p:spPr>
        <p:txBody>
          <a:bodyPr>
            <a:normAutofit fontScale="77500" lnSpcReduction="20000"/>
          </a:bodyPr>
          <a:lstStyle/>
          <a:p>
            <a:r>
              <a:rPr lang="ru-RU" dirty="0"/>
              <a:t>: Моем капусту и разбираем на </a:t>
            </a:r>
            <a:r>
              <a:rPr lang="ru-RU" dirty="0" err="1" smtClean="0"/>
              <a:t>листья</a:t>
            </a:r>
            <a:r>
              <a:rPr lang="ru-RU" dirty="0" err="1"/>
              <a:t>После</a:t>
            </a:r>
            <a:r>
              <a:rPr lang="ru-RU" dirty="0"/>
              <a:t> того, как капуста помыта, ее необходимо разобрать на отдельные листочки. Для этого, кладем капусту на стол, вверх черенком. Около основания листьев сделать ножиком аккуратный надрез и осторожно, не повреждая структуру листа (иначе начинка будет вываливаться при варке) отсоединить его от целого вилка.</a:t>
            </a:r>
          </a:p>
          <a:p>
            <a:endParaRPr lang="ru-RU" dirty="0"/>
          </a:p>
        </p:txBody>
      </p:sp>
      <p:pic>
        <p:nvPicPr>
          <p:cNvPr id="5" name="Объект 4"/>
          <p:cNvPicPr>
            <a:picLocks noGrp="1"/>
          </p:cNvPicPr>
          <p:nvPr>
            <p:ph sz="quarter" idx="14"/>
          </p:nvPr>
        </p:nvPicPr>
        <p:blipFill>
          <a:blip r:embed="rId2"/>
          <a:stretch>
            <a:fillRect/>
          </a:stretch>
        </p:blipFill>
        <p:spPr>
          <a:xfrm>
            <a:off x="4645024" y="2636913"/>
            <a:ext cx="4103439" cy="3199532"/>
          </a:xfrm>
          <a:prstGeom prst="rect">
            <a:avLst/>
          </a:prstGeom>
        </p:spPr>
      </p:pic>
    </p:spTree>
    <p:extLst>
      <p:ext uri="{BB962C8B-B14F-4D97-AF65-F5344CB8AC3E}">
        <p14:creationId xmlns:p14="http://schemas.microsoft.com/office/powerpoint/2010/main" val="1029929169"/>
      </p:ext>
    </p:extLst>
  </p:cSld>
  <p:clrMapOvr>
    <a:masterClrMapping/>
  </p:clrMapOvr>
  <mc:AlternateContent xmlns:mc="http://schemas.openxmlformats.org/markup-compatibility/2006">
    <mc:Choice xmlns:p14="http://schemas.microsoft.com/office/powerpoint/2010/main" Requires="p14">
      <p:transition spd="slow" p14:dur="1200" advTm="1034">
        <p:dissolve/>
      </p:transition>
    </mc:Choice>
    <mc:Fallback>
      <p:transition spd="slow" advTm="1034">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20688"/>
            <a:ext cx="8229600" cy="1252728"/>
          </a:xfrm>
        </p:spPr>
        <p:txBody>
          <a:bodyPr/>
          <a:lstStyle/>
          <a:p>
            <a:r>
              <a:rPr lang="ru-RU" dirty="0" smtClean="0"/>
              <a:t>Шаг 2</a:t>
            </a:r>
            <a:endParaRPr lang="ru-RU" dirty="0"/>
          </a:p>
        </p:txBody>
      </p:sp>
      <p:sp>
        <p:nvSpPr>
          <p:cNvPr id="3" name="Объект 2"/>
          <p:cNvSpPr>
            <a:spLocks noGrp="1"/>
          </p:cNvSpPr>
          <p:nvPr>
            <p:ph sz="quarter" idx="13"/>
          </p:nvPr>
        </p:nvSpPr>
        <p:spPr/>
        <p:txBody>
          <a:bodyPr>
            <a:normAutofit fontScale="70000" lnSpcReduction="20000"/>
          </a:bodyPr>
          <a:lstStyle/>
          <a:p>
            <a:r>
              <a:rPr lang="ru-RU" dirty="0"/>
              <a:t>: Варим капустные листья</a:t>
            </a:r>
          </a:p>
          <a:p>
            <a:r>
              <a:rPr lang="ru-RU" dirty="0"/>
              <a:t>Варка листьев осуществляется в заранее доведенной до кипения, подсоленной воде. Готовность наступает спустя 2-4 минуты после кипения (в зависимости от толщины листьев). Когда капустные листочки стали мягкими – их вынимают (удобно это делать шумовкой). Внимание! За один раз в кастрюлю кладут не больше 2-3 листьев, так как в противном случае, они не смогут провариться равномерно. </a:t>
            </a:r>
          </a:p>
          <a:p>
            <a:endParaRPr lang="ru-RU" dirty="0"/>
          </a:p>
        </p:txBody>
      </p:sp>
      <p:sp>
        <p:nvSpPr>
          <p:cNvPr id="4" name="Объект 3"/>
          <p:cNvSpPr>
            <a:spLocks noGrp="1"/>
          </p:cNvSpPr>
          <p:nvPr>
            <p:ph sz="quarter" idx="14"/>
          </p:nvPr>
        </p:nvSpPr>
        <p:spPr/>
        <p:txBody>
          <a:bodyPr/>
          <a:lstStyle/>
          <a:p>
            <a:endParaRPr lang="ru-RU"/>
          </a:p>
        </p:txBody>
      </p:sp>
      <p:pic>
        <p:nvPicPr>
          <p:cNvPr id="5" name="Рисунок 4"/>
          <p:cNvPicPr/>
          <p:nvPr/>
        </p:nvPicPr>
        <p:blipFill>
          <a:blip r:embed="rId2"/>
          <a:stretch>
            <a:fillRect/>
          </a:stretch>
        </p:blipFill>
        <p:spPr>
          <a:xfrm>
            <a:off x="4716016" y="2708919"/>
            <a:ext cx="4176464" cy="3387849"/>
          </a:xfrm>
          <a:prstGeom prst="rect">
            <a:avLst/>
          </a:prstGeom>
        </p:spPr>
      </p:pic>
    </p:spTree>
    <p:extLst>
      <p:ext uri="{BB962C8B-B14F-4D97-AF65-F5344CB8AC3E}">
        <p14:creationId xmlns:p14="http://schemas.microsoft.com/office/powerpoint/2010/main" val="847896047"/>
      </p:ext>
    </p:extLst>
  </p:cSld>
  <p:clrMapOvr>
    <a:masterClrMapping/>
  </p:clrMapOvr>
  <mc:AlternateContent xmlns:mc="http://schemas.openxmlformats.org/markup-compatibility/2006">
    <mc:Choice xmlns:p14="http://schemas.microsoft.com/office/powerpoint/2010/main" Requires="p14">
      <p:transition spd="slow" p14:dur="900" advTm="3975">
        <p14:warp dir="in"/>
      </p:transition>
    </mc:Choice>
    <mc:Fallback>
      <p:transition spd="slow" advTm="397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3</a:t>
            </a:r>
            <a:endParaRPr lang="ru-RU" dirty="0"/>
          </a:p>
        </p:txBody>
      </p:sp>
      <p:sp>
        <p:nvSpPr>
          <p:cNvPr id="3" name="Объект 2"/>
          <p:cNvSpPr>
            <a:spLocks noGrp="1"/>
          </p:cNvSpPr>
          <p:nvPr>
            <p:ph sz="quarter" idx="13"/>
          </p:nvPr>
        </p:nvSpPr>
        <p:spPr/>
        <p:txBody>
          <a:bodyPr/>
          <a:lstStyle/>
          <a:p>
            <a:r>
              <a:rPr lang="ru-RU" dirty="0"/>
              <a:t>Вынимаем </a:t>
            </a:r>
            <a:r>
              <a:rPr lang="ru-RU" dirty="0" err="1" smtClean="0"/>
              <a:t>листочки</a:t>
            </a:r>
            <a:r>
              <a:rPr lang="ru-RU" dirty="0" err="1"/>
              <a:t>По</a:t>
            </a:r>
            <a:r>
              <a:rPr lang="ru-RU" dirty="0"/>
              <a:t> мере приготовления капустных листьев их вынимают и кладут на дуршлаг, позволяя им, избавится от избыточной влаги. </a:t>
            </a:r>
          </a:p>
          <a:p>
            <a:endParaRPr lang="ru-RU" dirty="0"/>
          </a:p>
        </p:txBody>
      </p:sp>
      <p:pic>
        <p:nvPicPr>
          <p:cNvPr id="5" name="Объект 4"/>
          <p:cNvPicPr>
            <a:picLocks noGrp="1"/>
          </p:cNvPicPr>
          <p:nvPr>
            <p:ph sz="quarter" idx="14"/>
          </p:nvPr>
        </p:nvPicPr>
        <p:blipFill>
          <a:blip r:embed="rId2"/>
          <a:stretch>
            <a:fillRect/>
          </a:stretch>
        </p:blipFill>
        <p:spPr>
          <a:xfrm>
            <a:off x="4651374" y="2348880"/>
            <a:ext cx="4097089" cy="3482801"/>
          </a:xfrm>
          <a:prstGeom prst="rect">
            <a:avLst/>
          </a:prstGeom>
        </p:spPr>
      </p:pic>
    </p:spTree>
    <p:extLst>
      <p:ext uri="{BB962C8B-B14F-4D97-AF65-F5344CB8AC3E}">
        <p14:creationId xmlns:p14="http://schemas.microsoft.com/office/powerpoint/2010/main" val="3541292383"/>
      </p:ext>
    </p:extLst>
  </p:cSld>
  <p:clrMapOvr>
    <a:masterClrMapping/>
  </p:clrMapOvr>
  <mc:AlternateContent xmlns:mc="http://schemas.openxmlformats.org/markup-compatibility/2006">
    <mc:Choice xmlns:p14="http://schemas.microsoft.com/office/powerpoint/2010/main" Requires="p14">
      <p:transition spd="slow" p14:dur="1600" advTm="2880">
        <p:blinds dir="vert"/>
      </p:transition>
    </mc:Choice>
    <mc:Fallback>
      <p:transition spd="slow" advTm="288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4</a:t>
            </a:r>
            <a:endParaRPr lang="ru-RU" dirty="0"/>
          </a:p>
        </p:txBody>
      </p:sp>
      <p:sp>
        <p:nvSpPr>
          <p:cNvPr id="3" name="Объект 2"/>
          <p:cNvSpPr>
            <a:spLocks noGrp="1"/>
          </p:cNvSpPr>
          <p:nvPr>
            <p:ph sz="quarter" idx="13"/>
          </p:nvPr>
        </p:nvSpPr>
        <p:spPr/>
        <p:txBody>
          <a:bodyPr>
            <a:normAutofit fontScale="92500" lnSpcReduction="10000"/>
          </a:bodyPr>
          <a:lstStyle/>
          <a:p>
            <a:r>
              <a:rPr lang="ru-RU" dirty="0" smtClean="0"/>
              <a:t>Обрабатываем </a:t>
            </a:r>
            <a:r>
              <a:rPr lang="ru-RU" dirty="0"/>
              <a:t>капустные </a:t>
            </a:r>
            <a:r>
              <a:rPr lang="ru-RU" dirty="0" err="1" smtClean="0"/>
              <a:t>листочки</a:t>
            </a:r>
            <a:r>
              <a:rPr lang="ru-RU" dirty="0" err="1"/>
              <a:t>Перед</a:t>
            </a:r>
            <a:r>
              <a:rPr lang="ru-RU" dirty="0"/>
              <a:t> тем как быть зафаршированными, у капустных листочков удаляют толстые части тонкую структуру листьев (прожилки). Это более характерно для больших вилков осенней капусты. Раннеспелые растения имеют более нежную и.</a:t>
            </a:r>
          </a:p>
          <a:p>
            <a:endParaRPr lang="ru-RU" dirty="0"/>
          </a:p>
        </p:txBody>
      </p:sp>
      <p:pic>
        <p:nvPicPr>
          <p:cNvPr id="5" name="Объект 4"/>
          <p:cNvPicPr>
            <a:picLocks noGrp="1"/>
          </p:cNvPicPr>
          <p:nvPr>
            <p:ph sz="quarter" idx="14"/>
          </p:nvPr>
        </p:nvPicPr>
        <p:blipFill>
          <a:blip r:embed="rId2"/>
          <a:stretch>
            <a:fillRect/>
          </a:stretch>
        </p:blipFill>
        <p:spPr>
          <a:xfrm>
            <a:off x="4645024" y="2564904"/>
            <a:ext cx="4175447" cy="3672408"/>
          </a:xfrm>
          <a:prstGeom prst="rect">
            <a:avLst/>
          </a:prstGeom>
        </p:spPr>
      </p:pic>
    </p:spTree>
    <p:extLst>
      <p:ext uri="{BB962C8B-B14F-4D97-AF65-F5344CB8AC3E}">
        <p14:creationId xmlns:p14="http://schemas.microsoft.com/office/powerpoint/2010/main" val="949891125"/>
      </p:ext>
    </p:extLst>
  </p:cSld>
  <p:clrMapOvr>
    <a:masterClrMapping/>
  </p:clrMapOvr>
  <mc:AlternateContent xmlns:mc="http://schemas.openxmlformats.org/markup-compatibility/2006">
    <mc:Choice xmlns:p14="http://schemas.microsoft.com/office/powerpoint/2010/main" Requires="p14">
      <p:transition spd="slow" p14:dur="2500" advTm="3107">
        <p:checker/>
      </p:transition>
    </mc:Choice>
    <mc:Fallback>
      <p:transition spd="slow" advTm="3107">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5</a:t>
            </a:r>
            <a:endParaRPr lang="ru-RU" dirty="0"/>
          </a:p>
        </p:txBody>
      </p:sp>
      <p:sp>
        <p:nvSpPr>
          <p:cNvPr id="3" name="Объект 2"/>
          <p:cNvSpPr>
            <a:spLocks noGrp="1"/>
          </p:cNvSpPr>
          <p:nvPr>
            <p:ph sz="quarter" idx="13"/>
          </p:nvPr>
        </p:nvSpPr>
        <p:spPr/>
        <p:txBody>
          <a:bodyPr>
            <a:noAutofit/>
          </a:bodyPr>
          <a:lstStyle/>
          <a:p>
            <a:r>
              <a:rPr lang="ru-RU" sz="3200" dirty="0" smtClean="0"/>
              <a:t> </a:t>
            </a:r>
            <a:r>
              <a:rPr lang="ru-RU" sz="3200" dirty="0"/>
              <a:t>Варим рис для </a:t>
            </a:r>
            <a:r>
              <a:rPr lang="ru-RU" sz="3200" dirty="0" err="1" smtClean="0"/>
              <a:t>начинки</a:t>
            </a:r>
            <a:r>
              <a:rPr lang="ru-RU" sz="3200" dirty="0" err="1"/>
              <a:t>Длиннозерный</a:t>
            </a:r>
            <a:r>
              <a:rPr lang="ru-RU" sz="3200" dirty="0"/>
              <a:t> рис следует отварить в течении 5 минут (до полуготовности).</a:t>
            </a:r>
          </a:p>
          <a:p>
            <a:endParaRPr lang="ru-RU" sz="3200" dirty="0"/>
          </a:p>
        </p:txBody>
      </p:sp>
      <p:pic>
        <p:nvPicPr>
          <p:cNvPr id="5" name="Объект 4"/>
          <p:cNvPicPr>
            <a:picLocks noGrp="1"/>
          </p:cNvPicPr>
          <p:nvPr>
            <p:ph sz="quarter" idx="14"/>
          </p:nvPr>
        </p:nvPicPr>
        <p:blipFill>
          <a:blip r:embed="rId2"/>
          <a:stretch>
            <a:fillRect/>
          </a:stretch>
        </p:blipFill>
        <p:spPr>
          <a:xfrm>
            <a:off x="4572000" y="2348880"/>
            <a:ext cx="4247455" cy="3528392"/>
          </a:xfrm>
          <a:prstGeom prst="rect">
            <a:avLst/>
          </a:prstGeom>
        </p:spPr>
      </p:pic>
    </p:spTree>
    <p:extLst>
      <p:ext uri="{BB962C8B-B14F-4D97-AF65-F5344CB8AC3E}">
        <p14:creationId xmlns:p14="http://schemas.microsoft.com/office/powerpoint/2010/main" val="3069774598"/>
      </p:ext>
    </p:extLst>
  </p:cSld>
  <p:clrMapOvr>
    <a:masterClrMapping/>
  </p:clrMapOvr>
  <mc:AlternateContent xmlns:mc="http://schemas.openxmlformats.org/markup-compatibility/2006">
    <mc:Choice xmlns:p14="http://schemas.microsoft.com/office/powerpoint/2010/main" Requires="p14">
      <p:transition spd="slow" p14:dur="1600" advTm="4980">
        <p14:prism isInverted="1"/>
      </p:transition>
    </mc:Choice>
    <mc:Fallback>
      <p:transition spd="slow" advTm="498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6</a:t>
            </a:r>
            <a:endParaRPr lang="ru-RU" dirty="0"/>
          </a:p>
        </p:txBody>
      </p:sp>
      <p:sp>
        <p:nvSpPr>
          <p:cNvPr id="3" name="Объект 2"/>
          <p:cNvSpPr>
            <a:spLocks noGrp="1"/>
          </p:cNvSpPr>
          <p:nvPr>
            <p:ph sz="quarter" idx="13"/>
          </p:nvPr>
        </p:nvSpPr>
        <p:spPr/>
        <p:txBody>
          <a:bodyPr/>
          <a:lstStyle/>
          <a:p>
            <a:r>
              <a:rPr lang="ru-RU" sz="2800" dirty="0"/>
              <a:t>Нарезаем грибы </a:t>
            </a:r>
            <a:r>
              <a:rPr lang="ru-RU" sz="2800" dirty="0" err="1"/>
              <a:t>Грибы</a:t>
            </a:r>
            <a:r>
              <a:rPr lang="ru-RU" sz="2800" dirty="0"/>
              <a:t> (шампиньоны, белые, опята, рыжики и т.д.) необходимо разрезать ломтиками по 0,5 см. </a:t>
            </a:r>
          </a:p>
          <a:p>
            <a:endParaRPr lang="ru-RU" dirty="0"/>
          </a:p>
        </p:txBody>
      </p:sp>
      <p:pic>
        <p:nvPicPr>
          <p:cNvPr id="5" name="Объект 4"/>
          <p:cNvPicPr>
            <a:picLocks noGrp="1"/>
          </p:cNvPicPr>
          <p:nvPr>
            <p:ph sz="quarter" idx="14"/>
          </p:nvPr>
        </p:nvPicPr>
        <p:blipFill>
          <a:blip r:embed="rId2"/>
          <a:stretch>
            <a:fillRect/>
          </a:stretch>
        </p:blipFill>
        <p:spPr>
          <a:xfrm>
            <a:off x="4788024" y="2636912"/>
            <a:ext cx="4176464" cy="3556521"/>
          </a:xfrm>
          <a:prstGeom prst="rect">
            <a:avLst/>
          </a:prstGeom>
        </p:spPr>
      </p:pic>
    </p:spTree>
    <p:extLst>
      <p:ext uri="{BB962C8B-B14F-4D97-AF65-F5344CB8AC3E}">
        <p14:creationId xmlns:p14="http://schemas.microsoft.com/office/powerpoint/2010/main" val="371922111"/>
      </p:ext>
    </p:extLst>
  </p:cSld>
  <p:clrMapOvr>
    <a:masterClrMapping/>
  </p:clrMapOvr>
  <mc:AlternateContent xmlns:mc="http://schemas.openxmlformats.org/markup-compatibility/2006">
    <mc:Choice xmlns:p14="http://schemas.microsoft.com/office/powerpoint/2010/main" Requires="p14">
      <p:transition spd="slow" p14:dur="1400" advTm="3493">
        <p14:doors dir="vert"/>
      </p:transition>
    </mc:Choice>
    <mc:Fallback>
      <p:transition spd="slow" advTm="3493">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7</a:t>
            </a:r>
            <a:endParaRPr lang="ru-RU" dirty="0"/>
          </a:p>
        </p:txBody>
      </p:sp>
      <p:sp>
        <p:nvSpPr>
          <p:cNvPr id="3" name="Объект 2"/>
          <p:cNvSpPr>
            <a:spLocks noGrp="1"/>
          </p:cNvSpPr>
          <p:nvPr>
            <p:ph sz="quarter" idx="13"/>
          </p:nvPr>
        </p:nvSpPr>
        <p:spPr/>
        <p:txBody>
          <a:bodyPr/>
          <a:lstStyle/>
          <a:p>
            <a:r>
              <a:rPr lang="ru-RU" dirty="0"/>
              <a:t> Режем помидоры Снимаем с помидоры кожицу. Эффективнее этого сделать, предварительно обварив овощ кипятком. Нарезаем мелкими кубиками (или как Вам нравится).</a:t>
            </a:r>
          </a:p>
        </p:txBody>
      </p:sp>
      <p:pic>
        <p:nvPicPr>
          <p:cNvPr id="5" name="Объект 4"/>
          <p:cNvPicPr>
            <a:picLocks noGrp="1"/>
          </p:cNvPicPr>
          <p:nvPr>
            <p:ph sz="quarter" idx="14"/>
          </p:nvPr>
        </p:nvPicPr>
        <p:blipFill>
          <a:blip r:embed="rId2"/>
          <a:stretch>
            <a:fillRect/>
          </a:stretch>
        </p:blipFill>
        <p:spPr>
          <a:xfrm>
            <a:off x="4645024" y="2564904"/>
            <a:ext cx="4175447" cy="3672407"/>
          </a:xfrm>
          <a:prstGeom prst="rect">
            <a:avLst/>
          </a:prstGeom>
        </p:spPr>
      </p:pic>
    </p:spTree>
    <p:extLst>
      <p:ext uri="{BB962C8B-B14F-4D97-AF65-F5344CB8AC3E}">
        <p14:creationId xmlns:p14="http://schemas.microsoft.com/office/powerpoint/2010/main" val="236888515"/>
      </p:ext>
    </p:extLst>
  </p:cSld>
  <p:clrMapOvr>
    <a:masterClrMapping/>
  </p:clrMapOvr>
  <mc:AlternateContent xmlns:mc="http://schemas.openxmlformats.org/markup-compatibility/2006">
    <mc:Choice xmlns:p14="http://schemas.microsoft.com/office/powerpoint/2010/main" Requires="p14">
      <p:transition spd="slow" p14:dur="1400" advTm="2765">
        <p14:ripple/>
      </p:transition>
    </mc:Choice>
    <mc:Fallback>
      <p:transition spd="slow" advTm="276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8</a:t>
            </a:r>
            <a:endParaRPr lang="ru-RU" dirty="0"/>
          </a:p>
        </p:txBody>
      </p:sp>
      <p:sp>
        <p:nvSpPr>
          <p:cNvPr id="3" name="Объект 2"/>
          <p:cNvSpPr>
            <a:spLocks noGrp="1"/>
          </p:cNvSpPr>
          <p:nvPr>
            <p:ph sz="quarter" idx="13"/>
          </p:nvPr>
        </p:nvSpPr>
        <p:spPr/>
        <p:txBody>
          <a:bodyPr/>
          <a:lstStyle/>
          <a:p>
            <a:r>
              <a:rPr lang="ru-RU" dirty="0"/>
              <a:t>Рубим чеснок и зелень Измельчаем промытую и просушенную зелень, чистим и режем чеснок. Соединяем все с помидорами.</a:t>
            </a:r>
          </a:p>
          <a:p>
            <a:endParaRPr lang="ru-RU" dirty="0"/>
          </a:p>
        </p:txBody>
      </p:sp>
      <p:pic>
        <p:nvPicPr>
          <p:cNvPr id="5" name="Объект 4"/>
          <p:cNvPicPr>
            <a:picLocks noGrp="1"/>
          </p:cNvPicPr>
          <p:nvPr>
            <p:ph sz="quarter" idx="14"/>
          </p:nvPr>
        </p:nvPicPr>
        <p:blipFill>
          <a:blip r:embed="rId2"/>
          <a:stretch>
            <a:fillRect/>
          </a:stretch>
        </p:blipFill>
        <p:spPr>
          <a:xfrm>
            <a:off x="4645024" y="2348880"/>
            <a:ext cx="4175447" cy="3491386"/>
          </a:xfrm>
          <a:prstGeom prst="rect">
            <a:avLst/>
          </a:prstGeom>
        </p:spPr>
      </p:pic>
    </p:spTree>
    <p:extLst>
      <p:ext uri="{BB962C8B-B14F-4D97-AF65-F5344CB8AC3E}">
        <p14:creationId xmlns:p14="http://schemas.microsoft.com/office/powerpoint/2010/main" val="3065282656"/>
      </p:ext>
    </p:extLst>
  </p:cSld>
  <p:clrMapOvr>
    <a:masterClrMapping/>
  </p:clrMapOvr>
  <mc:AlternateContent xmlns:mc="http://schemas.openxmlformats.org/markup-compatibility/2006">
    <mc:Choice xmlns:p14="http://schemas.microsoft.com/office/powerpoint/2010/main" Requires="p14">
      <p:transition spd="slow" p14:dur="3900" advTm="1662">
        <p14:glitter pattern="hexagon"/>
      </p:transition>
    </mc:Choice>
    <mc:Fallback>
      <p:transition spd="slow" advTm="1662">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63</TotalTime>
  <Words>554</Words>
  <Application>Microsoft Office PowerPoint</Application>
  <PresentationFormat>Экран (4:3)</PresentationFormat>
  <Paragraphs>37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Голубцы овощные</vt:lpstr>
      <vt:lpstr>Шаг 1</vt:lpstr>
      <vt:lpstr>Шаг 2</vt:lpstr>
      <vt:lpstr>Шаг 3</vt:lpstr>
      <vt:lpstr>Шаг  4</vt:lpstr>
      <vt:lpstr>Шаг 5</vt:lpstr>
      <vt:lpstr>Шаг 6</vt:lpstr>
      <vt:lpstr>Шаг 7</vt:lpstr>
      <vt:lpstr>Шаг 8</vt:lpstr>
      <vt:lpstr>Шаг 9</vt:lpstr>
      <vt:lpstr>Шаг 10</vt:lpstr>
      <vt:lpstr>Шаг 11</vt:lpstr>
      <vt:lpstr>Шаг 12</vt:lpstr>
      <vt:lpstr>Шаг 13</vt:lpstr>
      <vt:lpstr>Шаг 14</vt:lpstr>
      <vt:lpstr>Шаг 15</vt:lpstr>
      <vt:lpstr>шаг 16 </vt:lpstr>
      <vt:lpstr>Шаг 17</vt:lpstr>
      <vt:lpstr>  Приятного аппетита!   Приятного аппетита!   Приятного аппетита!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Голубцы овощные</dc:title>
  <dc:creator>2013</dc:creator>
  <cp:lastModifiedBy>2013</cp:lastModifiedBy>
  <cp:revision>7</cp:revision>
  <dcterms:created xsi:type="dcterms:W3CDTF">2013-02-20T18:27:49Z</dcterms:created>
  <dcterms:modified xsi:type="dcterms:W3CDTF">2013-02-27T18:18:04Z</dcterms:modified>
</cp:coreProperties>
</file>